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397" r:id="rId2"/>
    <p:sldId id="394" r:id="rId3"/>
    <p:sldId id="364" r:id="rId4"/>
    <p:sldId id="365" r:id="rId5"/>
    <p:sldId id="368" r:id="rId6"/>
    <p:sldId id="272" r:id="rId7"/>
    <p:sldId id="369" r:id="rId8"/>
    <p:sldId id="362" r:id="rId9"/>
    <p:sldId id="363" r:id="rId10"/>
    <p:sldId id="268" r:id="rId11"/>
    <p:sldId id="396" r:id="rId12"/>
    <p:sldId id="269" r:id="rId13"/>
    <p:sldId id="257" r:id="rId14"/>
    <p:sldId id="288" r:id="rId15"/>
    <p:sldId id="271" r:id="rId16"/>
    <p:sldId id="277" r:id="rId17"/>
    <p:sldId id="295" r:id="rId18"/>
    <p:sldId id="291" r:id="rId19"/>
    <p:sldId id="366" r:id="rId20"/>
    <p:sldId id="367" r:id="rId21"/>
    <p:sldId id="292" r:id="rId22"/>
    <p:sldId id="372" r:id="rId23"/>
    <p:sldId id="294" r:id="rId24"/>
    <p:sldId id="276" r:id="rId25"/>
    <p:sldId id="373" r:id="rId26"/>
    <p:sldId id="374" r:id="rId27"/>
    <p:sldId id="375" r:id="rId28"/>
    <p:sldId id="376" r:id="rId29"/>
    <p:sldId id="287" r:id="rId30"/>
    <p:sldId id="278" r:id="rId31"/>
    <p:sldId id="297" r:id="rId32"/>
    <p:sldId id="398" r:id="rId33"/>
    <p:sldId id="298" r:id="rId34"/>
    <p:sldId id="299" r:id="rId35"/>
    <p:sldId id="384" r:id="rId36"/>
    <p:sldId id="331" r:id="rId37"/>
    <p:sldId id="301" r:id="rId38"/>
    <p:sldId id="336" r:id="rId39"/>
    <p:sldId id="378" r:id="rId40"/>
    <p:sldId id="379" r:id="rId41"/>
    <p:sldId id="380" r:id="rId42"/>
    <p:sldId id="383" r:id="rId43"/>
    <p:sldId id="385" r:id="rId44"/>
    <p:sldId id="386" r:id="rId45"/>
    <p:sldId id="387" r:id="rId46"/>
    <p:sldId id="392" r:id="rId47"/>
    <p:sldId id="355" r:id="rId48"/>
    <p:sldId id="319" r:id="rId49"/>
    <p:sldId id="393" r:id="rId50"/>
    <p:sldId id="323" r:id="rId51"/>
    <p:sldId id="326" r:id="rId52"/>
    <p:sldId id="305" r:id="rId53"/>
    <p:sldId id="307" r:id="rId54"/>
    <p:sldId id="310" r:id="rId55"/>
    <p:sldId id="39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096" autoAdjust="0"/>
  </p:normalViewPr>
  <p:slideViewPr>
    <p:cSldViewPr snapToGrid="0" showGuides="1">
      <p:cViewPr varScale="1">
        <p:scale>
          <a:sx n="108" d="100"/>
          <a:sy n="108" d="100"/>
        </p:scale>
        <p:origin x="1686" y="108"/>
      </p:cViewPr>
      <p:guideLst>
        <p:guide orient="horz" pos="2160"/>
        <p:guide pos="2880"/>
        <p:guide orient="horz" pos="21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0342821\AppData\Local\Temp\Grades-PHYS-2010-001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1908928984773768E-2"/>
          <c:y val="3.0512226031887014E-2"/>
          <c:w val="0.87627885589104515"/>
          <c:h val="0.9229327444444649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'Grades-PHYS-2010-001'!$B$3:$B$56</c:f>
              <c:numCache>
                <c:formatCode>General</c:formatCode>
                <c:ptCount val="5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95.45</c:v>
                </c:pt>
                <c:pt idx="4">
                  <c:v>95.45</c:v>
                </c:pt>
                <c:pt idx="5">
                  <c:v>94.09</c:v>
                </c:pt>
                <c:pt idx="6">
                  <c:v>93.18</c:v>
                </c:pt>
                <c:pt idx="7">
                  <c:v>90.91</c:v>
                </c:pt>
                <c:pt idx="8">
                  <c:v>90.91</c:v>
                </c:pt>
                <c:pt idx="9">
                  <c:v>90.91</c:v>
                </c:pt>
                <c:pt idx="10">
                  <c:v>90.91</c:v>
                </c:pt>
                <c:pt idx="11">
                  <c:v>90.91</c:v>
                </c:pt>
                <c:pt idx="12">
                  <c:v>90.91</c:v>
                </c:pt>
                <c:pt idx="13">
                  <c:v>88.64</c:v>
                </c:pt>
                <c:pt idx="14">
                  <c:v>87.73</c:v>
                </c:pt>
                <c:pt idx="15">
                  <c:v>87.73</c:v>
                </c:pt>
                <c:pt idx="16">
                  <c:v>86.36</c:v>
                </c:pt>
                <c:pt idx="17">
                  <c:v>86.36</c:v>
                </c:pt>
                <c:pt idx="18">
                  <c:v>86.36</c:v>
                </c:pt>
                <c:pt idx="19">
                  <c:v>86.36</c:v>
                </c:pt>
                <c:pt idx="20">
                  <c:v>86.36</c:v>
                </c:pt>
                <c:pt idx="21">
                  <c:v>83.64</c:v>
                </c:pt>
                <c:pt idx="22">
                  <c:v>81.819999999999993</c:v>
                </c:pt>
                <c:pt idx="23">
                  <c:v>81.819999999999993</c:v>
                </c:pt>
                <c:pt idx="24">
                  <c:v>81.819999999999993</c:v>
                </c:pt>
                <c:pt idx="25">
                  <c:v>80.91</c:v>
                </c:pt>
                <c:pt idx="26">
                  <c:v>80.91</c:v>
                </c:pt>
                <c:pt idx="27">
                  <c:v>79.55</c:v>
                </c:pt>
                <c:pt idx="28">
                  <c:v>77.27</c:v>
                </c:pt>
                <c:pt idx="29">
                  <c:v>77.27</c:v>
                </c:pt>
                <c:pt idx="30">
                  <c:v>77.27</c:v>
                </c:pt>
                <c:pt idx="31">
                  <c:v>77.27</c:v>
                </c:pt>
                <c:pt idx="32">
                  <c:v>77.27</c:v>
                </c:pt>
                <c:pt idx="33">
                  <c:v>77.27</c:v>
                </c:pt>
                <c:pt idx="34">
                  <c:v>77.27</c:v>
                </c:pt>
                <c:pt idx="35">
                  <c:v>77.27</c:v>
                </c:pt>
                <c:pt idx="36">
                  <c:v>77.27</c:v>
                </c:pt>
                <c:pt idx="37">
                  <c:v>77.27</c:v>
                </c:pt>
                <c:pt idx="38">
                  <c:v>77.27</c:v>
                </c:pt>
                <c:pt idx="39">
                  <c:v>75.91</c:v>
                </c:pt>
                <c:pt idx="40">
                  <c:v>75</c:v>
                </c:pt>
                <c:pt idx="41">
                  <c:v>72.73</c:v>
                </c:pt>
                <c:pt idx="42">
                  <c:v>71.819999999999993</c:v>
                </c:pt>
                <c:pt idx="43">
                  <c:v>70.91</c:v>
                </c:pt>
                <c:pt idx="44">
                  <c:v>68.180000000000007</c:v>
                </c:pt>
                <c:pt idx="45">
                  <c:v>68.180000000000007</c:v>
                </c:pt>
                <c:pt idx="46">
                  <c:v>65.91</c:v>
                </c:pt>
                <c:pt idx="47">
                  <c:v>64.55</c:v>
                </c:pt>
                <c:pt idx="48">
                  <c:v>63.64</c:v>
                </c:pt>
                <c:pt idx="49">
                  <c:v>55</c:v>
                </c:pt>
                <c:pt idx="50">
                  <c:v>54.55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94368"/>
        <c:axId val="184694928"/>
      </c:barChart>
      <c:catAx>
        <c:axId val="184694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694928"/>
        <c:crosses val="autoZero"/>
        <c:auto val="1"/>
        <c:lblAlgn val="ctr"/>
        <c:lblOffset val="100"/>
        <c:noMultiLvlLbl val="0"/>
      </c:catAx>
      <c:valAx>
        <c:axId val="184694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694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0DF97-A22E-4540-9AC4-95E0A00A29EB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4E972-7ADE-4B5F-9BB1-01ED1A85F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D7340-8D88-4E5D-A7E9-0DE1940A099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53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01455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9.1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9 Opener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6873D-1F66-4252-BEF4-B9EE92488BE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57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489918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70063-0F2A-4471-9D57-F555A4EDA6F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59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900536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53C79-A5A6-4AE9-88B3-A13ED749846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55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2954598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57104-6CC7-4AE2-8976-6253B9995967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67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105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9.2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AC706-C037-4F7B-B47C-1A14946F73A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71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>
                <a:sym typeface="Lucida Grande" pitchFamily="48" charset="0"/>
              </a:rPr>
              <a:t>Answer: C. Both balls receive the same impulse and have the same mass, so they will have the same final speed.</a:t>
            </a:r>
          </a:p>
        </p:txBody>
      </p:sp>
    </p:spTree>
    <p:extLst>
      <p:ext uri="{BB962C8B-B14F-4D97-AF65-F5344CB8AC3E}">
        <p14:creationId xmlns:p14="http://schemas.microsoft.com/office/powerpoint/2010/main" val="3747382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E3980-69EB-47B3-8C4F-265FB7CB2B5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en-US">
                <a:sym typeface="Lucida Grande" pitchFamily="48" charset="0"/>
              </a:rPr>
              <a:t>Answer: C. Both balls receive the same impulse and have the same mass, so they will have the same final speed.</a:t>
            </a:r>
          </a:p>
        </p:txBody>
      </p:sp>
    </p:spTree>
    <p:extLst>
      <p:ext uri="{BB962C8B-B14F-4D97-AF65-F5344CB8AC3E}">
        <p14:creationId xmlns:p14="http://schemas.microsoft.com/office/powerpoint/2010/main" val="3979367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538CA-FC85-4AEE-8841-23313C9CA1C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69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239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81A7DB-B75E-48E2-BE13-E67D155E64B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975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063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9.3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FC754-4205-4C95-8167-72AF589084D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6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004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9.6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14121-4CF7-4B25-A4E9-0215CC799A9C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9922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8537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</a:t>
            </a:r>
            <a:r>
              <a:rPr lang="en-US" baseline="0" dirty="0" smtClean="0"/>
              <a:t> Q9.23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9 Unnumbered Equation, Page 269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</a:t>
            </a:r>
            <a:r>
              <a:rPr lang="en-US" baseline="0" dirty="0" smtClean="0"/>
              <a:t> Q9.24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E7D7C-1F3C-419C-B162-CAE87E1E923D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82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662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8B6E8-2330-4501-9BEF-1F88C37DEB8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98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9332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6265A-0491-4356-A848-8EC2F3DB9F4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8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413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5446-31D9-4201-A5C0-AF047E3F95B8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902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200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Chapter</a:t>
            </a:r>
            <a:r>
              <a:rPr lang="en-US" baseline="0" dirty="0" smtClean="0"/>
              <a:t> 9 Unnumbered Figure, Page 257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411CF1-4BAD-4875-93DD-82CB0EA1E13A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006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066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30D7B-41D3-4EDB-A73A-34C492807776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008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2271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678FD-7538-413E-B513-87AF75DF7CB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1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0836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E33D9-F7D2-449C-87DB-246A86E82D05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97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061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9.2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</a:t>
            </a:r>
            <a:r>
              <a:rPr lang="en-US" baseline="0" dirty="0" smtClean="0"/>
              <a:t> Q9.1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13BB6-6319-48B8-BBD9-8D7C97065D76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979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9090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</a:t>
            </a:r>
            <a:r>
              <a:rPr lang="en-US" baseline="0" dirty="0" smtClean="0"/>
              <a:t> Q9.18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</a:t>
            </a:r>
            <a:r>
              <a:rPr lang="en-US" baseline="0" dirty="0" smtClean="0"/>
              <a:t> Q9.22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B3A97-D5DE-4E2C-B58B-609B959E0BA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63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4695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STOP TO THINK BOX 9.7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C9821-55C3-4036-9025-A9E4085E5FF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49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223568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30662-20B7-4F4F-B17E-DA370EE4FB9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51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395653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9.4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E4E972-7ADE-4B5F-9BB1-01ED1A85F0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1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73B-5945-4D89-8F47-4BD1F0B9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1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9273B-5945-4D89-8F47-4BD1F0B9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35380"/>
            <a:ext cx="3086100" cy="2226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9273B-5945-4D89-8F47-4BD1F0B9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WMF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2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w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210311"/>
            <a:ext cx="7772400" cy="1004507"/>
          </a:xfrm>
        </p:spPr>
        <p:txBody>
          <a:bodyPr/>
          <a:lstStyle/>
          <a:p>
            <a:r>
              <a:rPr lang="en-US" dirty="0" smtClean="0"/>
              <a:t>Midterm Stats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352614"/>
            <a:ext cx="6976872" cy="1390586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Average:   81.3%</a:t>
            </a:r>
          </a:p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High: 3 students got 100%</a:t>
            </a:r>
          </a:p>
          <a:p>
            <a:pPr algn="l"/>
            <a:r>
              <a:rPr lang="en-US" sz="4000" dirty="0" smtClean="0"/>
              <a:t>Low: 55%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795487"/>
              </p:ext>
            </p:extLst>
          </p:nvPr>
        </p:nvGraphicFramePr>
        <p:xfrm>
          <a:off x="841248" y="4123944"/>
          <a:ext cx="8156448" cy="254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80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25" y="1318366"/>
            <a:ext cx="6564771" cy="51465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573" y="304246"/>
            <a:ext cx="7541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impulse here?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0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148" y="1794527"/>
            <a:ext cx="4985411" cy="39083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0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863"/>
            <a:ext cx="4985411" cy="3908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573" y="304246"/>
            <a:ext cx="7541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impulse here?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6935724" y="2679192"/>
            <a:ext cx="781812" cy="2359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6172200" y="2679192"/>
            <a:ext cx="763524" cy="23591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flipV="1">
            <a:off x="6153912" y="2685392"/>
            <a:ext cx="781812" cy="235295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2649" y="5989320"/>
                <a:ext cx="33115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𝐽</m:t>
                      </m:r>
                      <m:r>
                        <a:rPr lang="en-US" sz="3600" b="0" i="1" smtClean="0">
                          <a:latin typeface="Cambria Math"/>
                        </a:rPr>
                        <m:t>=300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/>
                        </a:rPr>
                        <m:t>N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∙4</m:t>
                      </m:r>
                      <m:r>
                        <m:rPr>
                          <m:nor/>
                        </m:rPr>
                        <a:rPr lang="en-US" sz="3600" b="0" i="0" smtClean="0">
                          <a:latin typeface="Cambria Math"/>
                          <a:ea typeface="Cambria Math"/>
                        </a:rPr>
                        <m:t>ms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649" y="5989320"/>
                <a:ext cx="331154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6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STT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8" y="2654956"/>
            <a:ext cx="8546592" cy="3163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4030"/>
            <a:ext cx="86372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Which one has a greater force?  Greater impulse?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39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00_ChOpen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56" y="1084209"/>
            <a:ext cx="5752730" cy="3828315"/>
          </a:xfrm>
          <a:prstGeom prst="rect">
            <a:avLst/>
          </a:prstGeom>
        </p:spPr>
      </p:pic>
      <p:pic>
        <p:nvPicPr>
          <p:cNvPr id="6" name="Picture 4" descr="09_KeyEquation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6"/>
          <a:stretch>
            <a:fillRect/>
          </a:stretch>
        </p:blipFill>
        <p:spPr bwMode="auto">
          <a:xfrm>
            <a:off x="299777" y="5141124"/>
            <a:ext cx="8553450" cy="126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84030"/>
            <a:ext cx="89812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 units of impulse?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0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1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3" y="1259114"/>
            <a:ext cx="4333635" cy="5170982"/>
          </a:xfrm>
          <a:prstGeom prst="rect">
            <a:avLst/>
          </a:prstGeom>
        </p:spPr>
      </p:pic>
      <p:pic>
        <p:nvPicPr>
          <p:cNvPr id="5" name="Picture 4" descr="09_01_Tab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81" y="1504647"/>
            <a:ext cx="3817901" cy="38691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84030"/>
            <a:ext cx="898124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Impulse is a “momentum transfer”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14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06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51" y="187077"/>
            <a:ext cx="3244864" cy="3226531"/>
          </a:xfrm>
          <a:prstGeom prst="rect">
            <a:avLst/>
          </a:prstGeom>
        </p:spPr>
      </p:pic>
      <p:pic>
        <p:nvPicPr>
          <p:cNvPr id="5" name="Picture 4" descr="09_ChSum_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5749">
            <a:off x="4363377" y="595591"/>
            <a:ext cx="4382761" cy="1875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137" y="1875165"/>
            <a:ext cx="854723" cy="786822"/>
          </a:xfrm>
          <a:prstGeom prst="rect">
            <a:avLst/>
          </a:prstGeom>
        </p:spPr>
      </p:pic>
      <p:pic>
        <p:nvPicPr>
          <p:cNvPr id="7" name="Picture 6" descr="09_ChSum_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50" y="3093568"/>
            <a:ext cx="4735141" cy="3553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5760" y="4480560"/>
            <a:ext cx="2843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about momentum transfer in 2 dimensions?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155193"/>
            <a:ext cx="5616810" cy="40904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8175" y="73214"/>
            <a:ext cx="4675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Try this one out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3071" y="3590646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head… find those please…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9738" y="3959978"/>
            <a:ext cx="254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Hey are still reading this?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6681" y="4524773"/>
                <a:ext cx="2407326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681" y="4524773"/>
                <a:ext cx="2407326" cy="557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5844" y="5239800"/>
                <a:ext cx="2320379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𝑚𝑣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44" y="5239800"/>
                <a:ext cx="2320379" cy="5577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4.bp.blogspot.com/-78gmARtbwvc/UAWQXI1w6LI/AAAAAAAACXA/9ULO8rR-bl8/s1600/brian+reg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547" y="3959977"/>
            <a:ext cx="2152178" cy="16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44641" y="5797516"/>
                <a:ext cx="5592428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1.3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/>
                                  <a:ea typeface="Cambria Math"/>
                                </a:rPr>
                                <m:t>s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−1.1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m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s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=.25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  <a:ea typeface="Cambria Math"/>
                        </a:rPr>
                        <m:t>kg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∙2.4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latin typeface="Cambria Math"/>
                              <a:ea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641" y="5797516"/>
                <a:ext cx="5592428" cy="9221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2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51" y="1293554"/>
            <a:ext cx="5779126" cy="4828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4881" y="73214"/>
            <a:ext cx="442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Rocket Science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7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1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42" y="996544"/>
            <a:ext cx="7151614" cy="5055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0283" y="73214"/>
            <a:ext cx="5211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Example Problem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14984" y="5111496"/>
            <a:ext cx="1975104" cy="81381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38100">
              <a:srgbClr val="FF0000">
                <a:alpha val="7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/>
          </p:cNvSpPr>
          <p:nvPr/>
        </p:nvSpPr>
        <p:spPr bwMode="auto">
          <a:xfrm>
            <a:off x="558800" y="138113"/>
            <a:ext cx="50149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56419" name="Rectangle 3"/>
          <p:cNvSpPr>
            <a:spLocks/>
          </p:cNvSpPr>
          <p:nvPr/>
        </p:nvSpPr>
        <p:spPr bwMode="auto">
          <a:xfrm>
            <a:off x="571500" y="733425"/>
            <a:ext cx="7018338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587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0675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8650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558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130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702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74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 startAt="3"/>
            </a:pPr>
            <a:r>
              <a:rPr lang="en-US" altLang="en-US" sz="2200">
                <a:latin typeface="Arial" panose="020B0604020202020204" pitchFamily="34" charset="0"/>
              </a:rPr>
              <a:t>In an </a:t>
            </a:r>
            <a:r>
              <a:rPr lang="en-US" altLang="en-US" sz="2200" i="1">
                <a:latin typeface="Arial" panose="020B0604020202020204" pitchFamily="34" charset="0"/>
              </a:rPr>
              <a:t>inelastic collision</a:t>
            </a:r>
            <a:r>
              <a:rPr lang="en-US" altLang="en-US" sz="220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 i="1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impulse is conserved.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momentum is conserved.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force is conserved.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energy is conserved.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elasticity is conserved.</a:t>
            </a:r>
          </a:p>
        </p:txBody>
      </p:sp>
      <p:sp>
        <p:nvSpPr>
          <p:cNvPr id="956421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9-9</a:t>
            </a:r>
          </a:p>
        </p:txBody>
      </p:sp>
      <p:pic>
        <p:nvPicPr>
          <p:cNvPr id="956422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862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81fCrQO7f5L._SL1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117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2287" y="363245"/>
            <a:ext cx="8099425" cy="9906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500" dirty="0" smtClean="0">
                <a:solidFill>
                  <a:schemeClr val="bg1"/>
                </a:solidFill>
              </a:rPr>
              <a:t>Chapter 9</a:t>
            </a:r>
            <a:endParaRPr lang="en-US" altLang="en-US" sz="55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200400" y="4495800"/>
            <a:ext cx="4727575" cy="207010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500" dirty="0" smtClean="0">
                <a:solidFill>
                  <a:schemeClr val="bg1"/>
                </a:solidFill>
              </a:rPr>
              <a:t>Momentum</a:t>
            </a:r>
            <a:endParaRPr lang="en-US" altLang="en-US" sz="2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8" name="Rectangle 4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58469" name="Rectangle 5"/>
          <p:cNvSpPr>
            <a:spLocks/>
          </p:cNvSpPr>
          <p:nvPr/>
        </p:nvSpPr>
        <p:spPr bwMode="auto">
          <a:xfrm>
            <a:off x="571500" y="733425"/>
            <a:ext cx="7018338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587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0675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8650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558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130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702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27450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 startAt="3"/>
            </a:pPr>
            <a:r>
              <a:rPr lang="en-US" altLang="en-US" sz="2200">
                <a:latin typeface="Arial" panose="020B0604020202020204" pitchFamily="34" charset="0"/>
              </a:rPr>
              <a:t>In an </a:t>
            </a:r>
            <a:r>
              <a:rPr lang="en-US" altLang="en-US" sz="2200" i="1">
                <a:latin typeface="Arial" panose="020B0604020202020204" pitchFamily="34" charset="0"/>
              </a:rPr>
              <a:t>inelastic collision</a:t>
            </a:r>
            <a:r>
              <a:rPr lang="en-US" altLang="en-US" sz="220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 i="1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impulse is conserved.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momentum is conserved.</a:t>
            </a: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force is conserved.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energy is conserved.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elasticity is conserved.</a:t>
            </a:r>
          </a:p>
        </p:txBody>
      </p:sp>
      <p:sp>
        <p:nvSpPr>
          <p:cNvPr id="95847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9-10</a:t>
            </a:r>
          </a:p>
        </p:txBody>
      </p:sp>
    </p:spTree>
    <p:extLst>
      <p:ext uri="{BB962C8B-B14F-4D97-AF65-F5344CB8AC3E}">
        <p14:creationId xmlns:p14="http://schemas.microsoft.com/office/powerpoint/2010/main" val="274229093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1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6" y="1089231"/>
            <a:ext cx="7664566" cy="3351198"/>
          </a:xfrm>
          <a:prstGeom prst="rect">
            <a:avLst/>
          </a:prstGeom>
        </p:spPr>
      </p:pic>
      <p:pic>
        <p:nvPicPr>
          <p:cNvPr id="6" name="Picture 5" descr="09_19_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50" y="4533116"/>
            <a:ext cx="3598592" cy="2058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0283" y="73214"/>
            <a:ext cx="5211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Example Problem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8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69" name="Picture 13" descr="09_KeyEquation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r="13979"/>
          <a:stretch>
            <a:fillRect/>
          </a:stretch>
        </p:blipFill>
        <p:spPr bwMode="auto">
          <a:xfrm>
            <a:off x="1754188" y="5380038"/>
            <a:ext cx="584676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6658" name="Rectangle 2"/>
          <p:cNvSpPr>
            <a:spLocks/>
          </p:cNvSpPr>
          <p:nvPr/>
        </p:nvSpPr>
        <p:spPr bwMode="auto">
          <a:xfrm>
            <a:off x="558800" y="138113"/>
            <a:ext cx="72358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The Impulse-Momentum Theorem</a:t>
            </a:r>
          </a:p>
        </p:txBody>
      </p:sp>
      <p:sp>
        <p:nvSpPr>
          <p:cNvPr id="966659" name="Rectangle 3"/>
          <p:cNvSpPr>
            <a:spLocks/>
          </p:cNvSpPr>
          <p:nvPr/>
        </p:nvSpPr>
        <p:spPr bwMode="auto">
          <a:xfrm>
            <a:off x="558800" y="4903788"/>
            <a:ext cx="66865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Impulse causes a </a:t>
            </a:r>
            <a:r>
              <a:rPr lang="en-US" altLang="en-US" sz="2200" i="1">
                <a:latin typeface="Arial" panose="020B0604020202020204" pitchFamily="34" charset="0"/>
              </a:rPr>
              <a:t>change</a:t>
            </a:r>
            <a:r>
              <a:rPr lang="en-US" altLang="en-US" sz="2200">
                <a:latin typeface="Arial" panose="020B0604020202020204" pitchFamily="34" charset="0"/>
              </a:rPr>
              <a:t> in momentum:</a:t>
            </a:r>
          </a:p>
        </p:txBody>
      </p:sp>
      <p:pic>
        <p:nvPicPr>
          <p:cNvPr id="966670" name="Picture 14" descr="09_08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"/>
          <a:stretch>
            <a:fillRect/>
          </a:stretch>
        </p:blipFill>
        <p:spPr bwMode="auto">
          <a:xfrm>
            <a:off x="1066800" y="790575"/>
            <a:ext cx="6883400" cy="3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6671" name="Rectangle 15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9-15</a:t>
            </a:r>
          </a:p>
        </p:txBody>
      </p:sp>
    </p:spTree>
    <p:extLst>
      <p:ext uri="{BB962C8B-B14F-4D97-AF65-F5344CB8AC3E}">
        <p14:creationId xmlns:p14="http://schemas.microsoft.com/office/powerpoint/2010/main" val="8153243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2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6" y="1368456"/>
            <a:ext cx="6980985" cy="474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0283" y="73214"/>
            <a:ext cx="5211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Example Problem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0824" y="5518404"/>
            <a:ext cx="1975104" cy="81381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38100">
              <a:srgbClr val="FF0000">
                <a:alpha val="7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STT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" y="2699314"/>
            <a:ext cx="8875449" cy="1810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958" y="259645"/>
            <a:ext cx="83126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Which final momentum vector is right?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686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/>
          </p:cNvSpPr>
          <p:nvPr/>
        </p:nvSpPr>
        <p:spPr bwMode="auto">
          <a:xfrm>
            <a:off x="558800" y="130175"/>
            <a:ext cx="606901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Checking Understanding</a:t>
            </a:r>
          </a:p>
        </p:txBody>
      </p:sp>
      <p:sp>
        <p:nvSpPr>
          <p:cNvPr id="970755" name="Rectangle 3"/>
          <p:cNvSpPr>
            <a:spLocks/>
          </p:cNvSpPr>
          <p:nvPr/>
        </p:nvSpPr>
        <p:spPr bwMode="auto">
          <a:xfrm>
            <a:off x="571500" y="733425"/>
            <a:ext cx="797877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Two 1-kg stationary cue balls are struck by cue sticks. The cues exert the forces shown. Which ball has the greater final speed?</a:t>
            </a:r>
          </a:p>
        </p:txBody>
      </p:sp>
      <p:pic>
        <p:nvPicPr>
          <p:cNvPr id="970757" name="Picture 5" descr="09 ig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577975"/>
            <a:ext cx="6543675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0758" name="Rectangle 6"/>
          <p:cNvSpPr>
            <a:spLocks/>
          </p:cNvSpPr>
          <p:nvPr/>
        </p:nvSpPr>
        <p:spPr bwMode="auto">
          <a:xfrm>
            <a:off x="1092200" y="4454525"/>
            <a:ext cx="611028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461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9500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9863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Ball 1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Ball 2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Both balls have the same final speed</a:t>
            </a:r>
          </a:p>
        </p:txBody>
      </p:sp>
      <p:sp>
        <p:nvSpPr>
          <p:cNvPr id="970759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9-16</a:t>
            </a:r>
          </a:p>
        </p:txBody>
      </p:sp>
      <p:pic>
        <p:nvPicPr>
          <p:cNvPr id="97076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57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/>
          </p:cNvSpPr>
          <p:nvPr/>
        </p:nvSpPr>
        <p:spPr bwMode="auto">
          <a:xfrm>
            <a:off x="571500" y="733425"/>
            <a:ext cx="7978775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Two 1-kg stationary cue balls are struck by cue sticks. The cues exert the forces shown. Which ball has the greater final speed?</a:t>
            </a:r>
          </a:p>
        </p:txBody>
      </p:sp>
      <p:pic>
        <p:nvPicPr>
          <p:cNvPr id="972804" name="Picture 4" descr="09 ig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577975"/>
            <a:ext cx="6543675" cy="250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06" name="Rectangle 6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72807" name="Rectangle 7"/>
          <p:cNvSpPr>
            <a:spLocks/>
          </p:cNvSpPr>
          <p:nvPr/>
        </p:nvSpPr>
        <p:spPr bwMode="auto">
          <a:xfrm>
            <a:off x="1092200" y="4454525"/>
            <a:ext cx="611028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461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1525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79500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39863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Ball 1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Ball 2</a:t>
            </a:r>
          </a:p>
          <a:p>
            <a:pPr eaLnBrk="1" hangingPunct="1"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Both balls have the same final speed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72808" name="Rectangle 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9-17</a:t>
            </a:r>
          </a:p>
        </p:txBody>
      </p:sp>
    </p:spTree>
    <p:extLst>
      <p:ext uri="{BB962C8B-B14F-4D97-AF65-F5344CB8AC3E}">
        <p14:creationId xmlns:p14="http://schemas.microsoft.com/office/powerpoint/2010/main" val="25768001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68707" name="Rectangle 3"/>
          <p:cNvSpPr>
            <a:spLocks/>
          </p:cNvSpPr>
          <p:nvPr/>
        </p:nvSpPr>
        <p:spPr bwMode="auto">
          <a:xfrm>
            <a:off x="571500" y="733425"/>
            <a:ext cx="8183563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0.5 kg hockey puck slides to the right at 10 m/s. It is hit with a hockey stick that exerts the force shown. What is its approximate final speed?</a:t>
            </a:r>
          </a:p>
        </p:txBody>
      </p:sp>
      <p:pic>
        <p:nvPicPr>
          <p:cNvPr id="968709" name="Picture 5" descr="09 i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400300"/>
            <a:ext cx="6216650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871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9-18</a:t>
            </a:r>
          </a:p>
        </p:txBody>
      </p:sp>
    </p:spTree>
    <p:extLst>
      <p:ext uri="{BB962C8B-B14F-4D97-AF65-F5344CB8AC3E}">
        <p14:creationId xmlns:p14="http://schemas.microsoft.com/office/powerpoint/2010/main" val="12238251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854" name="Picture 6" descr="09_TacticsBox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"/>
          <a:stretch>
            <a:fillRect/>
          </a:stretch>
        </p:blipFill>
        <p:spPr bwMode="auto">
          <a:xfrm>
            <a:off x="296863" y="568325"/>
            <a:ext cx="8548687" cy="55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4855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9-19</a:t>
            </a:r>
          </a:p>
        </p:txBody>
      </p:sp>
    </p:spTree>
    <p:extLst>
      <p:ext uri="{BB962C8B-B14F-4D97-AF65-F5344CB8AC3E}">
        <p14:creationId xmlns:p14="http://schemas.microsoft.com/office/powerpoint/2010/main" val="200885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1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5" y="2059031"/>
            <a:ext cx="8546592" cy="41269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0193" y="681335"/>
            <a:ext cx="4168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about…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1248" y="2551176"/>
            <a:ext cx="1975104" cy="81381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38100">
              <a:srgbClr val="FF0000">
                <a:alpha val="7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52323" name="Rectangle 3"/>
          <p:cNvSpPr>
            <a:spLocks/>
          </p:cNvSpPr>
          <p:nvPr/>
        </p:nvSpPr>
        <p:spPr bwMode="auto">
          <a:xfrm>
            <a:off x="571500" y="733425"/>
            <a:ext cx="702945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38288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00225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82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4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2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7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 startAt="2"/>
            </a:pPr>
            <a:r>
              <a:rPr lang="en-US" altLang="en-US" sz="2200">
                <a:latin typeface="Arial" panose="020B0604020202020204" pitchFamily="34" charset="0"/>
              </a:rPr>
              <a:t>The total momentum of a system is conserved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always.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if no external forces act on the system. 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if no internal forces act on the system.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never; momentum is only approximately conserved.</a:t>
            </a:r>
          </a:p>
          <a:p>
            <a:pPr eaLnBrk="1" hangingPunct="1">
              <a:spcBef>
                <a:spcPts val="538"/>
              </a:spcBef>
            </a:pPr>
            <a:r>
              <a:rPr lang="en-US" altLang="en-US" sz="22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52325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9-7</a:t>
            </a:r>
          </a:p>
        </p:txBody>
      </p:sp>
      <p:pic>
        <p:nvPicPr>
          <p:cNvPr id="95232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93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STT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1" y="2321541"/>
            <a:ext cx="8546592" cy="1804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1608" y="676895"/>
            <a:ext cx="6598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happened here?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5649" y="4901184"/>
            <a:ext cx="5357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momentum was lost to </a:t>
            </a:r>
            <a:r>
              <a:rPr lang="en-US" dirty="0" err="1" smtClean="0"/>
              <a:t>accoustic</a:t>
            </a:r>
            <a:r>
              <a:rPr lang="en-US" dirty="0" smtClean="0"/>
              <a:t>/thermal effects</a:t>
            </a:r>
          </a:p>
          <a:p>
            <a:endParaRPr lang="en-US" dirty="0"/>
          </a:p>
          <a:p>
            <a:r>
              <a:rPr lang="en-US" b="1" dirty="0" smtClean="0"/>
              <a:t>NOT A “PERFECT” COLLISION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072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2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1812544"/>
            <a:ext cx="5038344" cy="4478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1495" y="215469"/>
            <a:ext cx="628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 inelastic collision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11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Pearson Education, Inc.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3840" y="2967335"/>
            <a:ext cx="4356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 may begin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527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2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64464"/>
            <a:ext cx="8546592" cy="5583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36311" y="114885"/>
            <a:ext cx="5214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Example problem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448" y="5637276"/>
            <a:ext cx="1975104" cy="81381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38100">
              <a:srgbClr val="FF0000">
                <a:alpha val="7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STT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6" y="3115056"/>
            <a:ext cx="8546592" cy="159715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031736" y="2871216"/>
            <a:ext cx="1975104" cy="813816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38100">
              <a:srgbClr val="FF0000">
                <a:alpha val="7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36311" y="114885"/>
            <a:ext cx="5214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Example problem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8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5" name="Rectangle 3"/>
          <p:cNvSpPr>
            <a:spLocks/>
          </p:cNvSpPr>
          <p:nvPr/>
        </p:nvSpPr>
        <p:spPr bwMode="auto">
          <a:xfrm>
            <a:off x="584200" y="733425"/>
            <a:ext cx="79089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10 g bullet is fired into a 1.0 kg wood block, where it lodges. Subsequently, the block slides 4.0 m across a floor (</a:t>
            </a:r>
            <a:r>
              <a:rPr lang="en-US" altLang="en-US" sz="2200" i="1">
                <a:latin typeface="Arial" panose="020B0604020202020204" pitchFamily="34" charset="0"/>
              </a:rPr>
              <a:t>µ</a:t>
            </a:r>
            <a:r>
              <a:rPr lang="en-US" altLang="en-US" sz="2200" baseline="-25000">
                <a:latin typeface="Arial" panose="020B0604020202020204" pitchFamily="34" charset="0"/>
              </a:rPr>
              <a:t>k</a:t>
            </a:r>
            <a:r>
              <a:rPr lang="en-US" altLang="en-US" sz="2200">
                <a:latin typeface="Arial" panose="020B0604020202020204" pitchFamily="34" charset="0"/>
              </a:rPr>
              <a:t> = 0.20 for wood on wood). What was the bullet’s speed?</a:t>
            </a:r>
          </a:p>
        </p:txBody>
      </p:sp>
      <p:sp>
        <p:nvSpPr>
          <p:cNvPr id="991237" name="Rectangle 5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91239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9-27</a:t>
            </a:r>
          </a:p>
        </p:txBody>
      </p:sp>
    </p:spTree>
    <p:extLst>
      <p:ext uri="{BB962C8B-B14F-4D97-AF65-F5344CB8AC3E}">
        <p14:creationId xmlns:p14="http://schemas.microsoft.com/office/powerpoint/2010/main" val="344005931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Q09_2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215364"/>
            <a:ext cx="8546592" cy="4291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4142" y="79899"/>
            <a:ext cx="83357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Which impulse would be a normal volleyball serve?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5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Pg269_EQ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" y="2313432"/>
            <a:ext cx="8546592" cy="3035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723" y="79615"/>
            <a:ext cx="85835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Watch your signs to avoid “here’s your sign”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8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Q09_2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18" y="2143686"/>
            <a:ext cx="4337985" cy="3935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105" y="347472"/>
            <a:ext cx="87795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direction was the impulse on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this 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spherical 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peach-like object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2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/>
          </p:cNvSpPr>
          <p:nvPr/>
        </p:nvSpPr>
        <p:spPr bwMode="auto">
          <a:xfrm>
            <a:off x="558800" y="2000250"/>
            <a:ext cx="8058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In terms of the initial and final total momenta:</a:t>
            </a:r>
          </a:p>
        </p:txBody>
      </p:sp>
      <p:sp>
        <p:nvSpPr>
          <p:cNvPr id="980995" name="Rectangle 3"/>
          <p:cNvSpPr>
            <a:spLocks/>
          </p:cNvSpPr>
          <p:nvPr/>
        </p:nvSpPr>
        <p:spPr bwMode="auto">
          <a:xfrm>
            <a:off x="558800" y="138113"/>
            <a:ext cx="667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The Law of Conservation of Momentum</a:t>
            </a:r>
          </a:p>
        </p:txBody>
      </p:sp>
      <p:sp>
        <p:nvSpPr>
          <p:cNvPr id="980996" name="Rectangle 4"/>
          <p:cNvSpPr>
            <a:spLocks/>
          </p:cNvSpPr>
          <p:nvPr/>
        </p:nvSpPr>
        <p:spPr bwMode="auto">
          <a:xfrm>
            <a:off x="558800" y="3697288"/>
            <a:ext cx="8058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In terms of components:</a:t>
            </a:r>
          </a:p>
        </p:txBody>
      </p:sp>
      <p:pic>
        <p:nvPicPr>
          <p:cNvPr id="981004" name="Picture 12" descr="09_UnLaw_pg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42950"/>
            <a:ext cx="85486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1005" name="Picture 13" descr="09_KeyEquation_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0"/>
          <a:stretch>
            <a:fillRect/>
          </a:stretch>
        </p:blipFill>
        <p:spPr bwMode="auto">
          <a:xfrm>
            <a:off x="766763" y="2363788"/>
            <a:ext cx="7583487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1009" name="Rectangle 1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9-21</a:t>
            </a:r>
          </a:p>
        </p:txBody>
      </p:sp>
      <p:pic>
        <p:nvPicPr>
          <p:cNvPr id="981011" name="Picture 19" descr="09_LectureOutline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137025"/>
            <a:ext cx="8158163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49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2" name="Rectangle 4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54373" name="Rectangle 5"/>
          <p:cNvSpPr>
            <a:spLocks/>
          </p:cNvSpPr>
          <p:nvPr/>
        </p:nvSpPr>
        <p:spPr bwMode="auto">
          <a:xfrm>
            <a:off x="571500" y="733425"/>
            <a:ext cx="702945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572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538288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00225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08200" indent="-4572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4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26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98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7000" indent="-457200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 startAt="2"/>
            </a:pPr>
            <a:r>
              <a:rPr lang="en-US" altLang="en-US" sz="2200">
                <a:latin typeface="Arial" panose="020B0604020202020204" pitchFamily="34" charset="0"/>
              </a:rPr>
              <a:t>The total momentum of a system is conserved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always.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if no external forces act on the system.</a:t>
            </a:r>
            <a:r>
              <a:rPr lang="en-US" altLang="en-US" sz="2200">
                <a:latin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if no internal forces act on the system.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never; momentum is only approximately conserved.</a:t>
            </a:r>
          </a:p>
          <a:p>
            <a:pPr eaLnBrk="1" hangingPunct="1">
              <a:spcBef>
                <a:spcPts val="538"/>
              </a:spcBef>
            </a:pPr>
            <a:r>
              <a:rPr lang="en-US" altLang="en-US" sz="22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54374" name="Rectangle 6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9-8</a:t>
            </a:r>
          </a:p>
        </p:txBody>
      </p:sp>
    </p:spTree>
    <p:extLst>
      <p:ext uri="{BB962C8B-B14F-4D97-AF65-F5344CB8AC3E}">
        <p14:creationId xmlns:p14="http://schemas.microsoft.com/office/powerpoint/2010/main" val="216657394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45" name="Picture 5" descr="09_ProbSolvingStrat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"/>
          <a:stretch>
            <a:fillRect/>
          </a:stretch>
        </p:blipFill>
        <p:spPr bwMode="auto">
          <a:xfrm>
            <a:off x="1171575" y="241300"/>
            <a:ext cx="6792913" cy="6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47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9-22</a:t>
            </a:r>
          </a:p>
        </p:txBody>
      </p:sp>
    </p:spTree>
    <p:extLst>
      <p:ext uri="{BB962C8B-B14F-4D97-AF65-F5344CB8AC3E}">
        <p14:creationId xmlns:p14="http://schemas.microsoft.com/office/powerpoint/2010/main" val="609381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85091" name="Rectangle 3"/>
          <p:cNvSpPr>
            <a:spLocks/>
          </p:cNvSpPr>
          <p:nvPr/>
        </p:nvSpPr>
        <p:spPr bwMode="auto">
          <a:xfrm>
            <a:off x="571500" y="746125"/>
            <a:ext cx="80470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curling stone, with a mass of 20.0 kg, slides across the ice at 1.50 m/s. It collides head on with a stationary 0.160-kg hockey puck.  After the collision, the puck’s speed is 2.50 m/s. What is the stone’s final velocity?</a:t>
            </a:r>
          </a:p>
        </p:txBody>
      </p:sp>
      <p:sp>
        <p:nvSpPr>
          <p:cNvPr id="985094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9-23</a:t>
            </a:r>
          </a:p>
        </p:txBody>
      </p:sp>
    </p:spTree>
    <p:extLst>
      <p:ext uri="{BB962C8B-B14F-4D97-AF65-F5344CB8AC3E}">
        <p14:creationId xmlns:p14="http://schemas.microsoft.com/office/powerpoint/2010/main" val="417059287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Example Problem</a:t>
            </a:r>
          </a:p>
        </p:txBody>
      </p:sp>
      <p:sp>
        <p:nvSpPr>
          <p:cNvPr id="989187" name="Rectangle 3"/>
          <p:cNvSpPr>
            <a:spLocks/>
          </p:cNvSpPr>
          <p:nvPr/>
        </p:nvSpPr>
        <p:spPr bwMode="auto">
          <a:xfrm>
            <a:off x="571500" y="733425"/>
            <a:ext cx="784066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Jack stands at rest on a skateboard. The mass of Jack and the skateboard together is 75 kg. Ryan throws a 3.0 kg ball horizontally to the right at 4.0 m/s to Jack, who catches it.  What is the final speed of Jack and the skateboard?</a:t>
            </a:r>
          </a:p>
        </p:txBody>
      </p:sp>
      <p:sp>
        <p:nvSpPr>
          <p:cNvPr id="989190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9-26</a:t>
            </a:r>
          </a:p>
        </p:txBody>
      </p:sp>
    </p:spTree>
    <p:extLst>
      <p:ext uri="{BB962C8B-B14F-4D97-AF65-F5344CB8AC3E}">
        <p14:creationId xmlns:p14="http://schemas.microsoft.com/office/powerpoint/2010/main" val="24662950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2" name="Rectangle 4"/>
          <p:cNvSpPr>
            <a:spLocks/>
          </p:cNvSpPr>
          <p:nvPr/>
        </p:nvSpPr>
        <p:spPr bwMode="auto">
          <a:xfrm>
            <a:off x="558800" y="138113"/>
            <a:ext cx="7896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Conservation of Angular Momentum</a:t>
            </a:r>
          </a:p>
        </p:txBody>
      </p:sp>
      <p:pic>
        <p:nvPicPr>
          <p:cNvPr id="1005573" name="Picture 5" descr="09_29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>
            <a:fillRect/>
          </a:stretch>
        </p:blipFill>
        <p:spPr bwMode="auto">
          <a:xfrm>
            <a:off x="2181225" y="2227263"/>
            <a:ext cx="47529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5574" name="Picture 6" descr="09_UnLaw_pg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781050"/>
            <a:ext cx="8548687" cy="1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5576" name="Rectangle 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9-28</a:t>
            </a:r>
          </a:p>
        </p:txBody>
      </p:sp>
    </p:spTree>
    <p:extLst>
      <p:ext uri="{BB962C8B-B14F-4D97-AF65-F5344CB8AC3E}">
        <p14:creationId xmlns:p14="http://schemas.microsoft.com/office/powerpoint/2010/main" val="88992597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9" name="Rectangle 3"/>
          <p:cNvSpPr>
            <a:spLocks/>
          </p:cNvSpPr>
          <p:nvPr/>
        </p:nvSpPr>
        <p:spPr bwMode="auto">
          <a:xfrm>
            <a:off x="558800" y="138113"/>
            <a:ext cx="7896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Summary</a:t>
            </a:r>
          </a:p>
        </p:txBody>
      </p:sp>
      <p:pic>
        <p:nvPicPr>
          <p:cNvPr id="1007623" name="Picture 7" descr="09_Summary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909638" y="809625"/>
            <a:ext cx="7321550" cy="55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7625" name="Rectangle 9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9-29</a:t>
            </a:r>
          </a:p>
        </p:txBody>
      </p:sp>
    </p:spTree>
    <p:extLst>
      <p:ext uri="{BB962C8B-B14F-4D97-AF65-F5344CB8AC3E}">
        <p14:creationId xmlns:p14="http://schemas.microsoft.com/office/powerpoint/2010/main" val="326077956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7" name="Rectangle 3"/>
          <p:cNvSpPr>
            <a:spLocks/>
          </p:cNvSpPr>
          <p:nvPr/>
        </p:nvSpPr>
        <p:spPr bwMode="auto">
          <a:xfrm>
            <a:off x="558800" y="138113"/>
            <a:ext cx="78962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Summary</a:t>
            </a:r>
          </a:p>
        </p:txBody>
      </p:sp>
      <p:pic>
        <p:nvPicPr>
          <p:cNvPr id="1009669" name="Picture 5" descr="09_Summary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"/>
          <a:stretch>
            <a:fillRect/>
          </a:stretch>
        </p:blipFill>
        <p:spPr bwMode="auto">
          <a:xfrm>
            <a:off x="835025" y="750888"/>
            <a:ext cx="7470775" cy="547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9671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9-30</a:t>
            </a:r>
          </a:p>
        </p:txBody>
      </p:sp>
    </p:spTree>
    <p:extLst>
      <p:ext uri="{BB962C8B-B14F-4D97-AF65-F5344CB8AC3E}">
        <p14:creationId xmlns:p14="http://schemas.microsoft.com/office/powerpoint/2010/main" val="310220871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/>
          </p:cNvSpPr>
          <p:nvPr/>
        </p:nvSpPr>
        <p:spPr bwMode="auto">
          <a:xfrm>
            <a:off x="571500" y="733425"/>
            <a:ext cx="76708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668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74763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81138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102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82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654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26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9825" indent="-20478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latin typeface="Arial" panose="020B0604020202020204" pitchFamily="34" charset="0"/>
              </a:rPr>
              <a:t>A car traveling at 20 m/s crashes into a bridge abutment. Estimate the force on the driver if the driver is stopped by</a:t>
            </a:r>
          </a:p>
          <a:p>
            <a:pPr lvl="1" eaLnBrk="1" hangingPunct="1">
              <a:spcBef>
                <a:spcPct val="50000"/>
              </a:spcBef>
              <a:buSzPct val="99000"/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a 20-m-long row of water-filled barrels</a:t>
            </a:r>
          </a:p>
          <a:p>
            <a:pPr lvl="1" eaLnBrk="1" hangingPunct="1">
              <a:spcBef>
                <a:spcPct val="50000"/>
              </a:spcBef>
              <a:buSzPct val="99000"/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  <a:ea typeface="ヒラギノ角ゴ Pro W3" pitchFamily="64" charset="-128"/>
              </a:rPr>
              <a:t>the crumple zone of her car (~1 m). Assume a constant acceleration.</a:t>
            </a: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76899" name="Rectangle 3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Additional Example Problem</a:t>
            </a:r>
          </a:p>
        </p:txBody>
      </p:sp>
      <p:sp>
        <p:nvSpPr>
          <p:cNvPr id="976902" name="Rectangle 6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9-35</a:t>
            </a:r>
          </a:p>
        </p:txBody>
      </p:sp>
    </p:spTree>
    <p:extLst>
      <p:ext uri="{BB962C8B-B14F-4D97-AF65-F5344CB8AC3E}">
        <p14:creationId xmlns:p14="http://schemas.microsoft.com/office/powerpoint/2010/main" val="87877758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02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66344"/>
            <a:ext cx="8546592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064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Q09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0" y="1969155"/>
            <a:ext cx="8546592" cy="27066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3283" y="233013"/>
            <a:ext cx="366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Example 9.8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1420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/>
          </p:cNvSpPr>
          <p:nvPr/>
        </p:nvSpPr>
        <p:spPr bwMode="auto">
          <a:xfrm>
            <a:off x="571500" y="733425"/>
            <a:ext cx="75215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A 500 kg rocket sled is coasting at 20 m/s. It then turns on its rocket engines for 5.0 s, with a thrust of 1000 N.  What is its final speed?</a:t>
            </a:r>
          </a:p>
          <a:p>
            <a:pPr eaLnBrk="1" hangingPunct="1"/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978949" name="Rectangle 5"/>
          <p:cNvSpPr>
            <a:spLocks/>
          </p:cNvSpPr>
          <p:nvPr/>
        </p:nvSpPr>
        <p:spPr bwMode="auto">
          <a:xfrm>
            <a:off x="558800" y="138113"/>
            <a:ext cx="563562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Additional Example Problem</a:t>
            </a:r>
          </a:p>
        </p:txBody>
      </p:sp>
      <p:sp>
        <p:nvSpPr>
          <p:cNvPr id="978951" name="Rectangle 7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9-36</a:t>
            </a:r>
          </a:p>
        </p:txBody>
      </p:sp>
    </p:spTree>
    <p:extLst>
      <p:ext uri="{BB962C8B-B14F-4D97-AF65-F5344CB8AC3E}">
        <p14:creationId xmlns:p14="http://schemas.microsoft.com/office/powerpoint/2010/main" val="223665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Rectangle 3"/>
          <p:cNvSpPr>
            <a:spLocks/>
          </p:cNvSpPr>
          <p:nvPr/>
        </p:nvSpPr>
        <p:spPr bwMode="auto">
          <a:xfrm>
            <a:off x="571500" y="3292475"/>
            <a:ext cx="30400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>
                <a:latin typeface="Arial" panose="020B0604020202020204" pitchFamily="34" charset="0"/>
              </a:rPr>
              <a:t>The force of the foot on the ball is an </a:t>
            </a:r>
            <a:r>
              <a:rPr lang="en-US" altLang="en-US" sz="2200" i="1">
                <a:latin typeface="Arial" panose="020B0604020202020204" pitchFamily="34" charset="0"/>
              </a:rPr>
              <a:t>impulsive </a:t>
            </a:r>
            <a:r>
              <a:rPr lang="en-US" altLang="en-US" sz="2200">
                <a:latin typeface="Arial" panose="020B0604020202020204" pitchFamily="34" charset="0"/>
              </a:rPr>
              <a:t>force.</a:t>
            </a:r>
          </a:p>
        </p:txBody>
      </p:sp>
      <p:pic>
        <p:nvPicPr>
          <p:cNvPr id="960519" name="Picture 7" descr="09_02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5"/>
          <a:stretch>
            <a:fillRect/>
          </a:stretch>
        </p:blipFill>
        <p:spPr bwMode="auto">
          <a:xfrm>
            <a:off x="282575" y="869950"/>
            <a:ext cx="8548688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0520" name="Picture 8" descr="09_03_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7"/>
          <a:stretch>
            <a:fillRect/>
          </a:stretch>
        </p:blipFill>
        <p:spPr bwMode="auto">
          <a:xfrm>
            <a:off x="4035425" y="3043238"/>
            <a:ext cx="4841875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521" name="Rectangle 9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9-11</a:t>
            </a:r>
          </a:p>
        </p:txBody>
      </p:sp>
      <p:sp>
        <p:nvSpPr>
          <p:cNvPr id="2" name="Rectangle 1"/>
          <p:cNvSpPr/>
          <p:nvPr/>
        </p:nvSpPr>
        <p:spPr>
          <a:xfrm>
            <a:off x="502888" y="-4465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Impulse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28548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Q09_1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" y="1621536"/>
            <a:ext cx="8546592" cy="5236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8703" y="341336"/>
            <a:ext cx="809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Which disk has a greater angular momentum?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778524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Q09_2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0" y="1457684"/>
            <a:ext cx="7208670" cy="5177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703" y="341336"/>
            <a:ext cx="6736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Can you describe the motion of these?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03549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27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" y="2460829"/>
            <a:ext cx="7380480" cy="41745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703" y="341336"/>
            <a:ext cx="7712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 that thing they want you to find please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41314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29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6" y="1102826"/>
            <a:ext cx="7966407" cy="29945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703" y="341336"/>
            <a:ext cx="7712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Find that thing they want you to find please</a:t>
            </a:r>
            <a:endParaRPr lang="en-US" sz="3200" dirty="0"/>
          </a:p>
        </p:txBody>
      </p:sp>
      <p:pic>
        <p:nvPicPr>
          <p:cNvPr id="6" name="Picture 5" descr="09_Pg273_EQUnFig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14" y="4507485"/>
            <a:ext cx="3998088" cy="186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STT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15440"/>
            <a:ext cx="8546592" cy="3627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8703" y="341336"/>
            <a:ext cx="8403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happens to the angular momentum here?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08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END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Pearson Education, Inc.</a:t>
            </a:r>
            <a:endParaRPr lang="en-US" dirty="0"/>
          </a:p>
        </p:txBody>
      </p:sp>
      <p:pic>
        <p:nvPicPr>
          <p:cNvPr id="2" name="Picture 1" descr="09_Pg257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8" y="1165830"/>
            <a:ext cx="4035552" cy="28224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4710" y="171081"/>
            <a:ext cx="5960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Impulse lifting a frog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8" descr="09_KeyEquation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5"/>
          <a:stretch>
            <a:fillRect/>
          </a:stretch>
        </p:blipFill>
        <p:spPr bwMode="auto">
          <a:xfrm>
            <a:off x="262548" y="4710147"/>
            <a:ext cx="85629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69106" y="3895344"/>
            <a:ext cx="35121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How about that?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5944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/>
          </p:cNvSpPr>
          <p:nvPr/>
        </p:nvSpPr>
        <p:spPr bwMode="auto">
          <a:xfrm>
            <a:off x="558800" y="138113"/>
            <a:ext cx="7635875" cy="46990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 dirty="0">
                <a:latin typeface="Arial" panose="020B0604020202020204" pitchFamily="34" charset="0"/>
              </a:rPr>
              <a:t>Graphical Interpretation of Impulse</a:t>
            </a:r>
          </a:p>
        </p:txBody>
      </p:sp>
      <p:pic>
        <p:nvPicPr>
          <p:cNvPr id="962567" name="Picture 7" descr="09_0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>
            <a:fillRect/>
          </a:stretch>
        </p:blipFill>
        <p:spPr bwMode="auto">
          <a:xfrm>
            <a:off x="528638" y="762000"/>
            <a:ext cx="4200525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568" name="Rectangle 8"/>
          <p:cNvSpPr>
            <a:spLocks/>
          </p:cNvSpPr>
          <p:nvPr/>
        </p:nvSpPr>
        <p:spPr bwMode="auto">
          <a:xfrm>
            <a:off x="8151813" y="6524625"/>
            <a:ext cx="965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9-12</a:t>
            </a:r>
          </a:p>
        </p:txBody>
      </p:sp>
      <p:grpSp>
        <p:nvGrpSpPr>
          <p:cNvPr id="962570" name="Group 10"/>
          <p:cNvGrpSpPr>
            <a:grpSpLocks/>
          </p:cNvGrpSpPr>
          <p:nvPr/>
        </p:nvGrpSpPr>
        <p:grpSpPr bwMode="auto">
          <a:xfrm>
            <a:off x="5041900" y="3314700"/>
            <a:ext cx="3795713" cy="1014413"/>
            <a:chOff x="3057" y="2088"/>
            <a:chExt cx="2391" cy="639"/>
          </a:xfrm>
        </p:grpSpPr>
        <p:sp>
          <p:nvSpPr>
            <p:cNvPr id="962563" name="Rectangle 3"/>
            <p:cNvSpPr>
              <a:spLocks/>
            </p:cNvSpPr>
            <p:nvPr/>
          </p:nvSpPr>
          <p:spPr bwMode="auto">
            <a:xfrm>
              <a:off x="3057" y="2088"/>
              <a:ext cx="239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411163"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822325"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235075"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646238" algn="l" defTabSz="8223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103438" defTabSz="822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560638" defTabSz="822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017838" defTabSz="822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475038" defTabSz="8223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900" i="1">
                  <a:latin typeface="Times" panose="02020603050405020304" pitchFamily="18" charset="0"/>
                  <a:sym typeface="Times" panose="02020603050405020304" pitchFamily="18" charset="0"/>
                </a:rPr>
                <a:t>J = </a:t>
              </a:r>
              <a:r>
                <a:rPr lang="en-US" altLang="en-US" sz="2900">
                  <a:latin typeface="Times" panose="02020603050405020304" pitchFamily="18" charset="0"/>
                  <a:sym typeface="Times" panose="02020603050405020304" pitchFamily="18" charset="0"/>
                </a:rPr>
                <a:t>Impulse = area under the force curve</a:t>
              </a:r>
            </a:p>
          </p:txBody>
        </p:sp>
        <p:pic>
          <p:nvPicPr>
            <p:cNvPr id="962569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9" y="2407"/>
              <a:ext cx="832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5191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Reading Quiz</a:t>
            </a:r>
          </a:p>
        </p:txBody>
      </p:sp>
      <p:sp>
        <p:nvSpPr>
          <p:cNvPr id="948227" name="Rectangle 3"/>
          <p:cNvSpPr>
            <a:spLocks/>
          </p:cNvSpPr>
          <p:nvPr/>
        </p:nvSpPr>
        <p:spPr bwMode="auto">
          <a:xfrm>
            <a:off x="558800" y="733425"/>
            <a:ext cx="702945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587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9400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7375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14575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1775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8975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86175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/>
            </a:pPr>
            <a:r>
              <a:rPr lang="en-US" altLang="en-US" sz="2200">
                <a:latin typeface="Arial" panose="020B0604020202020204" pitchFamily="34" charset="0"/>
              </a:rPr>
              <a:t> </a:t>
            </a:r>
            <a:r>
              <a:rPr lang="en-US" altLang="en-US" sz="2200" i="1">
                <a:latin typeface="Arial" panose="020B0604020202020204" pitchFamily="34" charset="0"/>
              </a:rPr>
              <a:t>Impulse</a:t>
            </a:r>
            <a:r>
              <a:rPr lang="en-US" altLang="en-US" sz="2200">
                <a:latin typeface="Arial" panose="020B0604020202020204" pitchFamily="34" charset="0"/>
              </a:rPr>
              <a:t> is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 i="1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 force that is applied at a random time.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 force that is applied very suddenly.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area under the force curve in a </a:t>
            </a:r>
            <a:br>
              <a:rPr lang="en-US" altLang="en-US" sz="2200">
                <a:latin typeface="Arial" panose="020B0604020202020204" pitchFamily="34" charset="0"/>
              </a:rPr>
            </a:br>
            <a:r>
              <a:rPr lang="en-US" altLang="en-US" sz="2200">
                <a:latin typeface="Arial" panose="020B0604020202020204" pitchFamily="34" charset="0"/>
              </a:rPr>
              <a:t>force-versus-time graph.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interval of time that a force lasts.</a:t>
            </a:r>
          </a:p>
          <a:p>
            <a:pPr eaLnBrk="1" hangingPunct="1">
              <a:spcBef>
                <a:spcPts val="538"/>
              </a:spcBef>
            </a:pPr>
            <a:r>
              <a:rPr lang="en-US" altLang="en-US" sz="22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48229" name="Rectangle 5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9-5</a:t>
            </a:r>
          </a:p>
        </p:txBody>
      </p:sp>
      <p:pic>
        <p:nvPicPr>
          <p:cNvPr id="94823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87313"/>
            <a:ext cx="4064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62918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6" name="Rectangle 4"/>
          <p:cNvSpPr>
            <a:spLocks/>
          </p:cNvSpPr>
          <p:nvPr/>
        </p:nvSpPr>
        <p:spPr bwMode="auto">
          <a:xfrm>
            <a:off x="558800" y="138113"/>
            <a:ext cx="60690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63500" dir="2700000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662A6D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950277" name="Rectangle 5"/>
          <p:cNvSpPr>
            <a:spLocks/>
          </p:cNvSpPr>
          <p:nvPr/>
        </p:nvSpPr>
        <p:spPr bwMode="auto">
          <a:xfrm>
            <a:off x="558800" y="733425"/>
            <a:ext cx="7029450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07988" indent="-4079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79500" indent="-546100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85875" indent="-20478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49400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57375" indent="-2063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14575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1775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28975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86175" indent="-206375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538"/>
              </a:spcBef>
              <a:buFontTx/>
              <a:buAutoNum type="arabicPeriod"/>
            </a:pPr>
            <a:r>
              <a:rPr lang="en-US" altLang="en-US" sz="2200">
                <a:latin typeface="Arial" panose="020B0604020202020204" pitchFamily="34" charset="0"/>
              </a:rPr>
              <a:t> </a:t>
            </a:r>
            <a:r>
              <a:rPr lang="en-US" altLang="en-US" sz="2200" i="1">
                <a:latin typeface="Arial" panose="020B0604020202020204" pitchFamily="34" charset="0"/>
              </a:rPr>
              <a:t>Impulse</a:t>
            </a:r>
            <a:r>
              <a:rPr lang="en-US" altLang="en-US" sz="2200">
                <a:latin typeface="Arial" panose="020B0604020202020204" pitchFamily="34" charset="0"/>
              </a:rPr>
              <a:t> is</a:t>
            </a:r>
          </a:p>
          <a:p>
            <a:pPr eaLnBrk="1" hangingPunct="1">
              <a:spcBef>
                <a:spcPts val="538"/>
              </a:spcBef>
            </a:pPr>
            <a:endParaRPr lang="en-US" altLang="en-US" sz="2200" i="1">
              <a:latin typeface="Arial" panose="020B0604020202020204" pitchFamily="34" charset="0"/>
            </a:endParaRP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 force that is applied at a random time.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a force that is applied very suddenly.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the area under the force curve in a </a:t>
            </a:r>
            <a:b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</a:br>
            <a:r>
              <a:rPr lang="en-US" altLang="en-US" sz="2200" b="1">
                <a:solidFill>
                  <a:srgbClr val="662A6D"/>
                </a:solidFill>
                <a:latin typeface="Arial" panose="020B0604020202020204" pitchFamily="34" charset="0"/>
              </a:rPr>
              <a:t>force-versus-time graph.</a:t>
            </a:r>
          </a:p>
          <a:p>
            <a:pPr lvl="1" eaLnBrk="1" hangingPunct="1">
              <a:spcBef>
                <a:spcPts val="538"/>
              </a:spcBef>
              <a:buFont typeface="Arial" panose="020B0604020202020204" pitchFamily="34" charset="0"/>
              <a:buAutoNum type="alphaUcPeriod"/>
            </a:pPr>
            <a:r>
              <a:rPr lang="en-US" altLang="en-US" sz="2200">
                <a:latin typeface="Arial" panose="020B0604020202020204" pitchFamily="34" charset="0"/>
              </a:rPr>
              <a:t>the interval of time that a force lasts.</a:t>
            </a:r>
          </a:p>
          <a:p>
            <a:pPr eaLnBrk="1" hangingPunct="1">
              <a:spcBef>
                <a:spcPts val="538"/>
              </a:spcBef>
            </a:pPr>
            <a:r>
              <a:rPr lang="en-US" altLang="en-US" sz="220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950278" name="Rectangle 6"/>
          <p:cNvSpPr>
            <a:spLocks/>
          </p:cNvSpPr>
          <p:nvPr/>
        </p:nvSpPr>
        <p:spPr bwMode="auto">
          <a:xfrm>
            <a:off x="8250238" y="6524625"/>
            <a:ext cx="8667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296" tIns="41148" rIns="82296" bIns="41148">
            <a:spAutoFit/>
          </a:bodyPr>
          <a:lstStyle>
            <a:lvl1pPr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1163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232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35075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46238" algn="l" defTabSz="822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034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606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178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5038" defTabSz="822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Slide 9-6</a:t>
            </a:r>
          </a:p>
        </p:txBody>
      </p:sp>
    </p:spTree>
    <p:extLst>
      <p:ext uri="{BB962C8B-B14F-4D97-AF65-F5344CB8AC3E}">
        <p14:creationId xmlns:p14="http://schemas.microsoft.com/office/powerpoint/2010/main" val="3042868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2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3"/>
  <p:tag name="QUESTIONANSWER" val="B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4.10"/>
  <p:tag name="QUESTIONNAME" val=" "/>
  <p:tag name="QUESTIONTYPE" val=" 0"/>
  <p:tag name="QUESTIONCHOICES" val=" 1"/>
  <p:tag name="QUESTIONANSWER" val="C"/>
  <p:tag name="QUESTIONDIFFICULTY" val=" 0"/>
  <p:tag name="QUESTIONPOINTS" val=" 1"/>
  <p:tag name="QUESTIONCHANCES" val=" 1"/>
  <p:tag name="QUESTIONTIMER" val="00:30"/>
  <p:tag name="QUESTIONCHOICESTYPE" val=" 1"/>
  <p:tag name="QUESTIONCHARTTYPE" val="0"/>
  <p:tag name="MANUALQUESTIONSTART" val="No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5974</TotalTime>
  <Words>1269</Words>
  <Application>Microsoft Office PowerPoint</Application>
  <PresentationFormat>On-screen Show (4:3)</PresentationFormat>
  <Paragraphs>269</Paragraphs>
  <Slides>55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Lucida Grande</vt:lpstr>
      <vt:lpstr>Times</vt:lpstr>
      <vt:lpstr>ヒラギノ角ゴ Pro W3</vt:lpstr>
      <vt:lpstr>Office Theme</vt:lpstr>
      <vt:lpstr>Midterm Stats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dad</cp:lastModifiedBy>
  <cp:revision>69</cp:revision>
  <dcterms:created xsi:type="dcterms:W3CDTF">2013-10-24T17:16:55Z</dcterms:created>
  <dcterms:modified xsi:type="dcterms:W3CDTF">2014-06-10T13:04:08Z</dcterms:modified>
</cp:coreProperties>
</file>